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3" r:id="rId7"/>
    <p:sldId id="264" r:id="rId8"/>
  </p:sldIdLst>
  <p:sldSz cx="14630400" cy="8229600"/>
  <p:notesSz cx="8229600" cy="14630400"/>
  <p:embeddedFontLst>
    <p:embeddedFont>
      <p:font typeface="Cabin" panose="020B0604020202020204" charset="-94"/>
      <p:regular r:id="rId10"/>
    </p:embeddedFont>
    <p:embeddedFont>
      <p:font typeface="Unbounded" panose="020B0604020202020204" charset="-94"/>
      <p:regular r:id="rId11"/>
    </p:embeddedFont>
  </p:embeddedFont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8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37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082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jp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jp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40912" y="672941"/>
            <a:ext cx="7434977" cy="4954786"/>
          </a:xfrm>
          <a:prstGeom prst="rect">
            <a:avLst/>
          </a:prstGeom>
          <a:noFill/>
          <a:ln/>
        </p:spPr>
        <p:txBody>
          <a:bodyPr wrap="square" lIns="0" tIns="0" rIns="0" bIns="0" rtlCol="0" anchor="t"/>
          <a:lstStyle/>
          <a:p>
            <a:pPr marL="0" indent="0">
              <a:lnSpc>
                <a:spcPts val="7800"/>
              </a:lnSpc>
              <a:buNone/>
            </a:pPr>
            <a:r>
              <a:rPr lang="en-US" sz="4800" dirty="0">
                <a:solidFill>
                  <a:srgbClr val="FFFFFF"/>
                </a:solidFill>
                <a:latin typeface="Unbounded" pitchFamily="34" charset="0"/>
                <a:ea typeface="Unbounded" pitchFamily="34" charset="-122"/>
                <a:cs typeface="Unbounded" pitchFamily="34" charset="-120"/>
              </a:rPr>
              <a:t>Air Pollution in </a:t>
            </a:r>
            <a:r>
              <a:rPr lang="en-US" sz="4800" dirty="0" err="1">
                <a:solidFill>
                  <a:srgbClr val="FFFFFF"/>
                </a:solidFill>
                <a:latin typeface="Unbounded" pitchFamily="34" charset="0"/>
                <a:ea typeface="Unbounded" pitchFamily="34" charset="-122"/>
                <a:cs typeface="Unbounded" pitchFamily="34" charset="-120"/>
              </a:rPr>
              <a:t>Dilovası</a:t>
            </a:r>
            <a:r>
              <a:rPr lang="tr-TR" sz="4800" dirty="0">
                <a:solidFill>
                  <a:srgbClr val="FFFFFF"/>
                </a:solidFill>
                <a:latin typeface="Unbounded" pitchFamily="34" charset="0"/>
                <a:ea typeface="Unbounded" pitchFamily="34" charset="-122"/>
                <a:cs typeface="Unbounded" pitchFamily="34" charset="-120"/>
              </a:rPr>
              <a:t> </a:t>
            </a:r>
            <a:r>
              <a:rPr lang="en-US" sz="4800" dirty="0">
                <a:solidFill>
                  <a:srgbClr val="FFFFFF"/>
                </a:solidFill>
                <a:latin typeface="Unbounded" pitchFamily="34" charset="0"/>
                <a:ea typeface="Unbounded" pitchFamily="34" charset="-122"/>
                <a:cs typeface="Unbounded" pitchFamily="34" charset="-120"/>
              </a:rPr>
              <a:t>:</a:t>
            </a:r>
            <a:r>
              <a:rPr lang="tr-TR" sz="4800" dirty="0">
                <a:solidFill>
                  <a:srgbClr val="FFFFFF"/>
                </a:solidFill>
                <a:latin typeface="Unbounded" pitchFamily="34" charset="0"/>
                <a:ea typeface="Unbounded" pitchFamily="34" charset="-122"/>
                <a:cs typeface="Unbounded" pitchFamily="34" charset="-120"/>
              </a:rPr>
              <a:t> </a:t>
            </a:r>
            <a:r>
              <a:rPr lang="en-US" sz="4800" dirty="0">
                <a:solidFill>
                  <a:srgbClr val="FFFFFF"/>
                </a:solidFill>
                <a:latin typeface="Unbounded" pitchFamily="34" charset="0"/>
                <a:ea typeface="Unbounded" pitchFamily="34" charset="-122"/>
                <a:cs typeface="Unbounded" pitchFamily="34" charset="-120"/>
              </a:rPr>
              <a:t>Solving Environmental Problems </a:t>
            </a:r>
            <a:r>
              <a:rPr lang="tr-TR" sz="4800" dirty="0">
                <a:solidFill>
                  <a:srgbClr val="FFFFFF"/>
                </a:solidFill>
                <a:latin typeface="Unbounded" pitchFamily="34" charset="0"/>
                <a:ea typeface="Unbounded" pitchFamily="34" charset="-122"/>
                <a:cs typeface="Unbounded" pitchFamily="34" charset="-120"/>
              </a:rPr>
              <a:t>U</a:t>
            </a:r>
            <a:r>
              <a:rPr lang="en-US" sz="4800" dirty="0">
                <a:solidFill>
                  <a:srgbClr val="FFFFFF"/>
                </a:solidFill>
                <a:latin typeface="Unbounded" pitchFamily="34" charset="0"/>
                <a:ea typeface="Unbounded" pitchFamily="34" charset="-122"/>
                <a:cs typeface="Unbounded" pitchFamily="34" charset="-120"/>
              </a:rPr>
              <a:t>sing </a:t>
            </a:r>
            <a:r>
              <a:rPr lang="tr-TR" sz="4800" dirty="0">
                <a:solidFill>
                  <a:srgbClr val="FFFFFF"/>
                </a:solidFill>
                <a:latin typeface="Unbounded" pitchFamily="34" charset="0"/>
                <a:ea typeface="Unbounded" pitchFamily="34" charset="-122"/>
                <a:cs typeface="Unbounded" pitchFamily="34" charset="-120"/>
              </a:rPr>
              <a:t>C</a:t>
            </a:r>
            <a:r>
              <a:rPr lang="en-US" sz="4800" dirty="0" err="1">
                <a:solidFill>
                  <a:srgbClr val="FFFFFF"/>
                </a:solidFill>
                <a:latin typeface="Unbounded" pitchFamily="34" charset="0"/>
                <a:ea typeface="Unbounded" pitchFamily="34" charset="-122"/>
                <a:cs typeface="Unbounded" pitchFamily="34" charset="-120"/>
              </a:rPr>
              <a:t>ommunity</a:t>
            </a:r>
            <a:r>
              <a:rPr lang="en-US" sz="4800" dirty="0">
                <a:solidFill>
                  <a:srgbClr val="FFFFFF"/>
                </a:solidFill>
                <a:latin typeface="Unbounded" pitchFamily="34" charset="0"/>
                <a:ea typeface="Unbounded" pitchFamily="34" charset="-122"/>
                <a:cs typeface="Unbounded" pitchFamily="34" charset="-120"/>
              </a:rPr>
              <a:t> </a:t>
            </a:r>
            <a:r>
              <a:rPr lang="tr-TR" sz="4800" dirty="0">
                <a:solidFill>
                  <a:srgbClr val="FFFFFF"/>
                </a:solidFill>
                <a:latin typeface="Unbounded" pitchFamily="34" charset="0"/>
                <a:ea typeface="Unbounded" pitchFamily="34" charset="-122"/>
                <a:cs typeface="Unbounded" pitchFamily="34" charset="-120"/>
              </a:rPr>
              <a:t>M</a:t>
            </a:r>
            <a:r>
              <a:rPr lang="en-US" sz="4800" dirty="0" err="1">
                <a:solidFill>
                  <a:srgbClr val="FFFFFF"/>
                </a:solidFill>
                <a:latin typeface="Unbounded" pitchFamily="34" charset="0"/>
                <a:ea typeface="Unbounded" pitchFamily="34" charset="-122"/>
                <a:cs typeface="Unbounded" pitchFamily="34" charset="-120"/>
              </a:rPr>
              <a:t>apping</a:t>
            </a:r>
            <a:endParaRPr lang="en-US" sz="4800" dirty="0"/>
          </a:p>
        </p:txBody>
      </p:sp>
      <p:sp>
        <p:nvSpPr>
          <p:cNvPr id="4" name="Text 1"/>
          <p:cNvSpPr/>
          <p:nvPr/>
        </p:nvSpPr>
        <p:spPr>
          <a:xfrm>
            <a:off x="6340912" y="5993963"/>
            <a:ext cx="7434977" cy="1562576"/>
          </a:xfrm>
          <a:prstGeom prst="rect">
            <a:avLst/>
          </a:prstGeom>
          <a:noFill/>
          <a:ln/>
        </p:spPr>
        <p:txBody>
          <a:bodyPr wrap="square" lIns="0" tIns="0" rIns="0" bIns="0" rtlCol="0" anchor="t"/>
          <a:lstStyle/>
          <a:p>
            <a:pPr marL="0" indent="0">
              <a:lnSpc>
                <a:spcPts val="3050"/>
              </a:lnSpc>
              <a:buNone/>
            </a:pPr>
            <a:r>
              <a:rPr lang="en-US" sz="1900" dirty="0">
                <a:solidFill>
                  <a:srgbClr val="CAD6DE"/>
                </a:solidFill>
                <a:latin typeface="Cabin" pitchFamily="34" charset="0"/>
                <a:ea typeface="Cabin" pitchFamily="34" charset="-122"/>
                <a:cs typeface="Cabin" pitchFamily="34" charset="-120"/>
              </a:rPr>
              <a:t>Dilovası, a prominent industrial zone in Turkey, faces a persistent challenge: air pollution. This presentation delves into the sources of air pollution in Dilovası, its detrimental environmental impacts, and potential solutions to mitigate these issues.</a:t>
            </a:r>
            <a:endParaRPr lang="en-US" sz="1900" dirty="0"/>
          </a:p>
        </p:txBody>
      </p:sp>
      <p:sp>
        <p:nvSpPr>
          <p:cNvPr id="5" name="Dikdörtgen 4">
            <a:extLst>
              <a:ext uri="{FF2B5EF4-FFF2-40B4-BE49-F238E27FC236}">
                <a16:creationId xmlns:a16="http://schemas.microsoft.com/office/drawing/2014/main" id="{4215AEA6-ACF8-BC65-E9D1-8E40B2370665}"/>
              </a:ext>
            </a:extLst>
          </p:cNvPr>
          <p:cNvSpPr/>
          <p:nvPr/>
        </p:nvSpPr>
        <p:spPr>
          <a:xfrm>
            <a:off x="12333514" y="7728857"/>
            <a:ext cx="2296886" cy="500743"/>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195"/>
          </a:xfrm>
          <a:prstGeom prst="rect">
            <a:avLst/>
          </a:prstGeom>
        </p:spPr>
      </p:pic>
      <p:sp>
        <p:nvSpPr>
          <p:cNvPr id="3" name="Text 0"/>
          <p:cNvSpPr/>
          <p:nvPr/>
        </p:nvSpPr>
        <p:spPr>
          <a:xfrm>
            <a:off x="6155412" y="525542"/>
            <a:ext cx="7805976" cy="1124188"/>
          </a:xfrm>
          <a:prstGeom prst="rect">
            <a:avLst/>
          </a:prstGeom>
          <a:noFill/>
          <a:ln/>
        </p:spPr>
        <p:txBody>
          <a:bodyPr wrap="square" lIns="0" tIns="0" rIns="0" bIns="0" rtlCol="0" anchor="t"/>
          <a:lstStyle/>
          <a:p>
            <a:pPr marL="0" indent="0">
              <a:lnSpc>
                <a:spcPts val="4400"/>
              </a:lnSpc>
              <a:buNone/>
            </a:pPr>
            <a:r>
              <a:rPr lang="en-US" sz="3500" dirty="0">
                <a:solidFill>
                  <a:srgbClr val="FFFFFF"/>
                </a:solidFill>
                <a:latin typeface="Unbounded" pitchFamily="34" charset="0"/>
                <a:ea typeface="Unbounded" pitchFamily="34" charset="-122"/>
                <a:cs typeface="Unbounded" pitchFamily="34" charset="-120"/>
              </a:rPr>
              <a:t>Causes of Air Pollution in Dilovası</a:t>
            </a:r>
            <a:endParaRPr lang="en-US" sz="3500" dirty="0"/>
          </a:p>
        </p:txBody>
      </p:sp>
      <p:sp>
        <p:nvSpPr>
          <p:cNvPr id="4" name="Shape 1"/>
          <p:cNvSpPr/>
          <p:nvPr/>
        </p:nvSpPr>
        <p:spPr>
          <a:xfrm>
            <a:off x="6155412" y="2151459"/>
            <a:ext cx="430054" cy="430054"/>
          </a:xfrm>
          <a:prstGeom prst="roundRect">
            <a:avLst>
              <a:gd name="adj" fmla="val 6667"/>
            </a:avLst>
          </a:prstGeom>
          <a:solidFill>
            <a:srgbClr val="304755"/>
          </a:solidFill>
          <a:ln/>
        </p:spPr>
        <p:txBody>
          <a:bodyPr/>
          <a:lstStyle/>
          <a:p>
            <a:endParaRPr lang="tr-TR"/>
          </a:p>
        </p:txBody>
      </p:sp>
      <p:sp>
        <p:nvSpPr>
          <p:cNvPr id="5" name="Text 2"/>
          <p:cNvSpPr/>
          <p:nvPr/>
        </p:nvSpPr>
        <p:spPr>
          <a:xfrm>
            <a:off x="6306860" y="2231588"/>
            <a:ext cx="127159" cy="269796"/>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1</a:t>
            </a:r>
            <a:endParaRPr lang="en-US" sz="2100" dirty="0"/>
          </a:p>
        </p:txBody>
      </p:sp>
      <p:sp>
        <p:nvSpPr>
          <p:cNvPr id="6" name="Text 3"/>
          <p:cNvSpPr/>
          <p:nvPr/>
        </p:nvSpPr>
        <p:spPr>
          <a:xfrm>
            <a:off x="6776561" y="2151459"/>
            <a:ext cx="2248733" cy="281107"/>
          </a:xfrm>
          <a:prstGeom prst="rect">
            <a:avLst/>
          </a:prstGeom>
          <a:noFill/>
          <a:ln/>
        </p:spPr>
        <p:txBody>
          <a:bodyPr wrap="none" lIns="0" tIns="0" rIns="0" bIns="0" rtlCol="0" anchor="t"/>
          <a:lstStyle/>
          <a:p>
            <a:pPr marL="0" indent="0">
              <a:lnSpc>
                <a:spcPts val="2200"/>
              </a:lnSpc>
              <a:buNone/>
            </a:pPr>
            <a:r>
              <a:rPr lang="en-US" sz="1750" dirty="0">
                <a:solidFill>
                  <a:srgbClr val="CAD6DE"/>
                </a:solidFill>
                <a:latin typeface="Unbounded" pitchFamily="34" charset="0"/>
                <a:ea typeface="Unbounded" pitchFamily="34" charset="-122"/>
                <a:cs typeface="Unbounded" pitchFamily="34" charset="-120"/>
              </a:rPr>
              <a:t>Industrial Plants</a:t>
            </a:r>
            <a:endParaRPr lang="en-US" sz="1750" dirty="0"/>
          </a:p>
        </p:txBody>
      </p:sp>
      <p:sp>
        <p:nvSpPr>
          <p:cNvPr id="7" name="Text 4"/>
          <p:cNvSpPr/>
          <p:nvPr/>
        </p:nvSpPr>
        <p:spPr>
          <a:xfrm>
            <a:off x="6776561" y="2547223"/>
            <a:ext cx="7184827" cy="917258"/>
          </a:xfrm>
          <a:prstGeom prst="rect">
            <a:avLst/>
          </a:prstGeom>
          <a:noFill/>
          <a:ln/>
        </p:spPr>
        <p:txBody>
          <a:bodyPr wrap="squar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Factories in Dilovası, particularly in the chemical and metal industries, release significant amounts of greenhouse gases and harmful particulate matter. Emissions from combustion processes severely impact the region's air quality.</a:t>
            </a:r>
            <a:endParaRPr lang="en-US" sz="1500" dirty="0"/>
          </a:p>
        </p:txBody>
      </p:sp>
      <p:sp>
        <p:nvSpPr>
          <p:cNvPr id="8" name="Shape 5"/>
          <p:cNvSpPr/>
          <p:nvPr/>
        </p:nvSpPr>
        <p:spPr>
          <a:xfrm>
            <a:off x="6155412" y="3870603"/>
            <a:ext cx="430054" cy="430054"/>
          </a:xfrm>
          <a:prstGeom prst="roundRect">
            <a:avLst>
              <a:gd name="adj" fmla="val 6667"/>
            </a:avLst>
          </a:prstGeom>
          <a:solidFill>
            <a:srgbClr val="304755"/>
          </a:solidFill>
          <a:ln/>
        </p:spPr>
        <p:txBody>
          <a:bodyPr/>
          <a:lstStyle/>
          <a:p>
            <a:endParaRPr lang="tr-TR"/>
          </a:p>
        </p:txBody>
      </p:sp>
      <p:sp>
        <p:nvSpPr>
          <p:cNvPr id="9" name="Text 6"/>
          <p:cNvSpPr/>
          <p:nvPr/>
        </p:nvSpPr>
        <p:spPr>
          <a:xfrm>
            <a:off x="6263997" y="3950732"/>
            <a:ext cx="212884" cy="269796"/>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2</a:t>
            </a:r>
            <a:endParaRPr lang="en-US" sz="2100" dirty="0"/>
          </a:p>
        </p:txBody>
      </p:sp>
      <p:sp>
        <p:nvSpPr>
          <p:cNvPr id="10" name="Text 7"/>
          <p:cNvSpPr/>
          <p:nvPr/>
        </p:nvSpPr>
        <p:spPr>
          <a:xfrm>
            <a:off x="6776561" y="3870603"/>
            <a:ext cx="2248733" cy="281107"/>
          </a:xfrm>
          <a:prstGeom prst="rect">
            <a:avLst/>
          </a:prstGeom>
          <a:noFill/>
          <a:ln/>
        </p:spPr>
        <p:txBody>
          <a:bodyPr wrap="none" lIns="0" tIns="0" rIns="0" bIns="0" rtlCol="0" anchor="t"/>
          <a:lstStyle/>
          <a:p>
            <a:pPr marL="0" indent="0">
              <a:lnSpc>
                <a:spcPts val="2200"/>
              </a:lnSpc>
              <a:buNone/>
            </a:pPr>
            <a:r>
              <a:rPr lang="en-US" sz="1750" dirty="0">
                <a:solidFill>
                  <a:srgbClr val="CAD6DE"/>
                </a:solidFill>
                <a:latin typeface="Unbounded" pitchFamily="34" charset="0"/>
                <a:ea typeface="Unbounded" pitchFamily="34" charset="-122"/>
                <a:cs typeface="Unbounded" pitchFamily="34" charset="-120"/>
              </a:rPr>
              <a:t>Transportation</a:t>
            </a:r>
            <a:endParaRPr lang="en-US" sz="1750" dirty="0"/>
          </a:p>
        </p:txBody>
      </p:sp>
      <p:sp>
        <p:nvSpPr>
          <p:cNvPr id="11" name="Text 8"/>
          <p:cNvSpPr/>
          <p:nvPr/>
        </p:nvSpPr>
        <p:spPr>
          <a:xfrm>
            <a:off x="6776561" y="4266367"/>
            <a:ext cx="7184827" cy="611505"/>
          </a:xfrm>
          <a:prstGeom prst="rect">
            <a:avLst/>
          </a:prstGeom>
          <a:noFill/>
          <a:ln/>
        </p:spPr>
        <p:txBody>
          <a:bodyPr wrap="squar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Both sea and land transportation contribute to air pollution in Dilovası. Heavy-duty vehicles and sea traffic emit pollutants into the atmosphere.</a:t>
            </a:r>
            <a:endParaRPr lang="en-US" sz="1500" dirty="0"/>
          </a:p>
        </p:txBody>
      </p:sp>
      <p:sp>
        <p:nvSpPr>
          <p:cNvPr id="12" name="Shape 9"/>
          <p:cNvSpPr/>
          <p:nvPr/>
        </p:nvSpPr>
        <p:spPr>
          <a:xfrm>
            <a:off x="6155412" y="5283994"/>
            <a:ext cx="430054" cy="430054"/>
          </a:xfrm>
          <a:prstGeom prst="roundRect">
            <a:avLst>
              <a:gd name="adj" fmla="val 6667"/>
            </a:avLst>
          </a:prstGeom>
          <a:solidFill>
            <a:srgbClr val="304755"/>
          </a:solidFill>
          <a:ln/>
        </p:spPr>
        <p:txBody>
          <a:bodyPr/>
          <a:lstStyle/>
          <a:p>
            <a:endParaRPr lang="tr-TR"/>
          </a:p>
        </p:txBody>
      </p:sp>
      <p:sp>
        <p:nvSpPr>
          <p:cNvPr id="13" name="Text 10"/>
          <p:cNvSpPr/>
          <p:nvPr/>
        </p:nvSpPr>
        <p:spPr>
          <a:xfrm>
            <a:off x="6261973" y="5364123"/>
            <a:ext cx="216932" cy="269796"/>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3</a:t>
            </a:r>
            <a:endParaRPr lang="en-US" sz="2100" dirty="0"/>
          </a:p>
        </p:txBody>
      </p:sp>
      <p:sp>
        <p:nvSpPr>
          <p:cNvPr id="14" name="Text 11"/>
          <p:cNvSpPr/>
          <p:nvPr/>
        </p:nvSpPr>
        <p:spPr>
          <a:xfrm>
            <a:off x="6776561" y="5283994"/>
            <a:ext cx="3109555" cy="281107"/>
          </a:xfrm>
          <a:prstGeom prst="rect">
            <a:avLst/>
          </a:prstGeom>
          <a:noFill/>
          <a:ln/>
        </p:spPr>
        <p:txBody>
          <a:bodyPr wrap="none" lIns="0" tIns="0" rIns="0" bIns="0" rtlCol="0" anchor="t"/>
          <a:lstStyle/>
          <a:p>
            <a:pPr marL="0" indent="0">
              <a:lnSpc>
                <a:spcPts val="2200"/>
              </a:lnSpc>
              <a:buNone/>
            </a:pPr>
            <a:r>
              <a:rPr lang="en-US" sz="1750" dirty="0">
                <a:solidFill>
                  <a:srgbClr val="CAD6DE"/>
                </a:solidFill>
                <a:latin typeface="Unbounded" pitchFamily="34" charset="0"/>
                <a:ea typeface="Unbounded" pitchFamily="34" charset="-122"/>
                <a:cs typeface="Unbounded" pitchFamily="34" charset="-120"/>
              </a:rPr>
              <a:t>Fossil Fuels for Heating</a:t>
            </a:r>
            <a:endParaRPr lang="en-US" sz="1750" dirty="0"/>
          </a:p>
        </p:txBody>
      </p:sp>
      <p:sp>
        <p:nvSpPr>
          <p:cNvPr id="15" name="Text 12"/>
          <p:cNvSpPr/>
          <p:nvPr/>
        </p:nvSpPr>
        <p:spPr>
          <a:xfrm>
            <a:off x="6776561" y="5679758"/>
            <a:ext cx="7184827" cy="611505"/>
          </a:xfrm>
          <a:prstGeom prst="rect">
            <a:avLst/>
          </a:prstGeom>
          <a:noFill/>
          <a:ln/>
        </p:spPr>
        <p:txBody>
          <a:bodyPr wrap="squar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During winter months, the use of fossil fuels (coal and diesel) for heating exacerbates air pollution in Dilovası.</a:t>
            </a:r>
            <a:endParaRPr lang="en-US" sz="1500" dirty="0"/>
          </a:p>
        </p:txBody>
      </p:sp>
      <p:sp>
        <p:nvSpPr>
          <p:cNvPr id="16" name="Shape 13"/>
          <p:cNvSpPr/>
          <p:nvPr/>
        </p:nvSpPr>
        <p:spPr>
          <a:xfrm>
            <a:off x="6155412" y="6697385"/>
            <a:ext cx="430054" cy="430054"/>
          </a:xfrm>
          <a:prstGeom prst="roundRect">
            <a:avLst>
              <a:gd name="adj" fmla="val 6667"/>
            </a:avLst>
          </a:prstGeom>
          <a:solidFill>
            <a:srgbClr val="304755"/>
          </a:solidFill>
          <a:ln/>
        </p:spPr>
        <p:txBody>
          <a:bodyPr/>
          <a:lstStyle/>
          <a:p>
            <a:endParaRPr lang="tr-TR"/>
          </a:p>
        </p:txBody>
      </p:sp>
      <p:sp>
        <p:nvSpPr>
          <p:cNvPr id="17" name="Text 14"/>
          <p:cNvSpPr/>
          <p:nvPr/>
        </p:nvSpPr>
        <p:spPr>
          <a:xfrm>
            <a:off x="6262092" y="6777514"/>
            <a:ext cx="216694" cy="269796"/>
          </a:xfrm>
          <a:prstGeom prst="rect">
            <a:avLst/>
          </a:prstGeom>
          <a:noFill/>
          <a:ln/>
        </p:spPr>
        <p:txBody>
          <a:bodyPr wrap="none" lIns="0" tIns="0" rIns="0" bIns="0" rtlCol="0" anchor="t"/>
          <a:lstStyle/>
          <a:p>
            <a:pPr marL="0" indent="0" algn="ctr">
              <a:lnSpc>
                <a:spcPts val="2100"/>
              </a:lnSpc>
              <a:buNone/>
            </a:pPr>
            <a:r>
              <a:rPr lang="en-US" sz="2100" dirty="0">
                <a:solidFill>
                  <a:srgbClr val="CAD6DE"/>
                </a:solidFill>
                <a:latin typeface="Unbounded" pitchFamily="34" charset="0"/>
                <a:ea typeface="Unbounded" pitchFamily="34" charset="-122"/>
                <a:cs typeface="Unbounded" pitchFamily="34" charset="-120"/>
              </a:rPr>
              <a:t>4</a:t>
            </a:r>
            <a:endParaRPr lang="en-US" sz="2100" dirty="0"/>
          </a:p>
        </p:txBody>
      </p:sp>
      <p:sp>
        <p:nvSpPr>
          <p:cNvPr id="18" name="Text 15"/>
          <p:cNvSpPr/>
          <p:nvPr/>
        </p:nvSpPr>
        <p:spPr>
          <a:xfrm>
            <a:off x="6776561" y="6697385"/>
            <a:ext cx="4113967" cy="281107"/>
          </a:xfrm>
          <a:prstGeom prst="rect">
            <a:avLst/>
          </a:prstGeom>
          <a:noFill/>
          <a:ln/>
        </p:spPr>
        <p:txBody>
          <a:bodyPr wrap="none" lIns="0" tIns="0" rIns="0" bIns="0" rtlCol="0" anchor="t"/>
          <a:lstStyle/>
          <a:p>
            <a:pPr marL="0" indent="0">
              <a:lnSpc>
                <a:spcPts val="2200"/>
              </a:lnSpc>
              <a:buNone/>
            </a:pPr>
            <a:r>
              <a:rPr lang="en-US" sz="1750" dirty="0">
                <a:solidFill>
                  <a:srgbClr val="CAD6DE"/>
                </a:solidFill>
                <a:latin typeface="Unbounded" pitchFamily="34" charset="0"/>
                <a:ea typeface="Unbounded" pitchFamily="34" charset="-122"/>
                <a:cs typeface="Unbounded" pitchFamily="34" charset="-120"/>
              </a:rPr>
              <a:t>Agriculture and Waste Burning</a:t>
            </a:r>
            <a:endParaRPr lang="en-US" sz="1750" dirty="0"/>
          </a:p>
        </p:txBody>
      </p:sp>
      <p:sp>
        <p:nvSpPr>
          <p:cNvPr id="19" name="Text 16"/>
          <p:cNvSpPr/>
          <p:nvPr/>
        </p:nvSpPr>
        <p:spPr>
          <a:xfrm>
            <a:off x="6776561" y="7093148"/>
            <a:ext cx="7184827" cy="611505"/>
          </a:xfrm>
          <a:prstGeom prst="rect">
            <a:avLst/>
          </a:prstGeom>
          <a:noFill/>
          <a:ln/>
        </p:spPr>
        <p:txBody>
          <a:bodyPr wrap="squar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The use of chemicals in agriculture and uncontrolled waste burning further degrade air quality in Dilovası.</a:t>
            </a:r>
            <a:endParaRPr lang="en-US" sz="1500" dirty="0"/>
          </a:p>
        </p:txBody>
      </p:sp>
      <p:sp>
        <p:nvSpPr>
          <p:cNvPr id="20" name="Dikdörtgen 19">
            <a:extLst>
              <a:ext uri="{FF2B5EF4-FFF2-40B4-BE49-F238E27FC236}">
                <a16:creationId xmlns:a16="http://schemas.microsoft.com/office/drawing/2014/main" id="{4ACA4440-0AF6-7A1B-D881-D27E1A94BE5C}"/>
              </a:ext>
            </a:extLst>
          </p:cNvPr>
          <p:cNvSpPr/>
          <p:nvPr/>
        </p:nvSpPr>
        <p:spPr>
          <a:xfrm>
            <a:off x="12333514" y="7728857"/>
            <a:ext cx="2296886" cy="500743"/>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2" name="Resim 21" descr="fabrika, endüstri, bina, gece içeren bir resim&#10;&#10;Açıklama otomatik olarak oluşturuldu">
            <a:extLst>
              <a:ext uri="{FF2B5EF4-FFF2-40B4-BE49-F238E27FC236}">
                <a16:creationId xmlns:a16="http://schemas.microsoft.com/office/drawing/2014/main" id="{425202CD-C7D3-E5EB-7DDF-6E8D00ECD073}"/>
              </a:ext>
            </a:extLst>
          </p:cNvPr>
          <p:cNvPicPr>
            <a:picLocks noChangeAspect="1"/>
          </p:cNvPicPr>
          <p:nvPr/>
        </p:nvPicPr>
        <p:blipFill>
          <a:blip r:embed="rId4"/>
          <a:srcRect r="58322"/>
          <a:stretch/>
        </p:blipFill>
        <p:spPr>
          <a:xfrm>
            <a:off x="-227527" y="0"/>
            <a:ext cx="5713927"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68693" y="1494949"/>
            <a:ext cx="12692896" cy="1452086"/>
          </a:xfrm>
          <a:prstGeom prst="rect">
            <a:avLst/>
          </a:prstGeom>
          <a:noFill/>
          <a:ln/>
        </p:spPr>
        <p:txBody>
          <a:bodyPr wrap="square" lIns="0" tIns="0" rIns="0" bIns="0" rtlCol="0" anchor="t"/>
          <a:lstStyle/>
          <a:p>
            <a:pPr marL="0" indent="0">
              <a:lnSpc>
                <a:spcPts val="5700"/>
              </a:lnSpc>
              <a:buNone/>
            </a:pPr>
            <a:r>
              <a:rPr lang="en-US" sz="4550" dirty="0">
                <a:solidFill>
                  <a:srgbClr val="FFFFFF"/>
                </a:solidFill>
                <a:latin typeface="Unbounded" pitchFamily="34" charset="0"/>
                <a:ea typeface="Unbounded" pitchFamily="34" charset="-122"/>
                <a:cs typeface="Unbounded" pitchFamily="34" charset="-120"/>
              </a:rPr>
              <a:t>Environmental Impacts of Air Pollution</a:t>
            </a:r>
            <a:endParaRPr lang="en-US" sz="4550" dirty="0"/>
          </a:p>
        </p:txBody>
      </p:sp>
      <p:sp>
        <p:nvSpPr>
          <p:cNvPr id="3" name="Text 1"/>
          <p:cNvSpPr/>
          <p:nvPr/>
        </p:nvSpPr>
        <p:spPr>
          <a:xfrm>
            <a:off x="968693" y="3564136"/>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FFFF"/>
                </a:solidFill>
                <a:latin typeface="Unbounded" pitchFamily="34" charset="0"/>
                <a:ea typeface="Unbounded" pitchFamily="34" charset="-122"/>
                <a:cs typeface="Unbounded" pitchFamily="34" charset="-120"/>
              </a:rPr>
              <a:t>Health Impacts</a:t>
            </a:r>
            <a:endParaRPr lang="en-US" sz="2250" dirty="0"/>
          </a:p>
        </p:txBody>
      </p:sp>
      <p:sp>
        <p:nvSpPr>
          <p:cNvPr id="4" name="Text 2"/>
          <p:cNvSpPr/>
          <p:nvPr/>
        </p:nvSpPr>
        <p:spPr>
          <a:xfrm>
            <a:off x="968693" y="4174093"/>
            <a:ext cx="3828931" cy="1975247"/>
          </a:xfrm>
          <a:prstGeom prst="rect">
            <a:avLst/>
          </a:prstGeom>
          <a:noFill/>
          <a:ln/>
        </p:spPr>
        <p:txBody>
          <a:bodyPr wrap="square" lIns="0" tIns="0" rIns="0" bIns="0" rtlCol="0" anchor="t"/>
          <a:lstStyle/>
          <a:p>
            <a:pPr marL="0" indent="0">
              <a:lnSpc>
                <a:spcPts val="3100"/>
              </a:lnSpc>
              <a:buNone/>
            </a:pPr>
            <a:r>
              <a:rPr lang="en-US" sz="1900" dirty="0">
                <a:solidFill>
                  <a:srgbClr val="CAD6DE"/>
                </a:solidFill>
                <a:latin typeface="Cabin" pitchFamily="34" charset="0"/>
                <a:ea typeface="Cabin" pitchFamily="34" charset="-122"/>
                <a:cs typeface="Cabin" pitchFamily="34" charset="-120"/>
              </a:rPr>
              <a:t>Residents of Dilovası face respiratory diseases such as asthma, bronchitis, and lung cancer. Air pollution poses a greater threat to children and the elderly.</a:t>
            </a:r>
            <a:endParaRPr lang="en-US" sz="1900" dirty="0"/>
          </a:p>
        </p:txBody>
      </p:sp>
      <p:sp>
        <p:nvSpPr>
          <p:cNvPr id="5" name="Text 3"/>
          <p:cNvSpPr/>
          <p:nvPr/>
        </p:nvSpPr>
        <p:spPr>
          <a:xfrm>
            <a:off x="5407462" y="3564136"/>
            <a:ext cx="3828931" cy="726281"/>
          </a:xfrm>
          <a:prstGeom prst="rect">
            <a:avLst/>
          </a:prstGeom>
          <a:noFill/>
          <a:ln/>
        </p:spPr>
        <p:txBody>
          <a:bodyPr wrap="square" lIns="0" tIns="0" rIns="0" bIns="0" rtlCol="0" anchor="t"/>
          <a:lstStyle/>
          <a:p>
            <a:pPr marL="0" indent="0">
              <a:lnSpc>
                <a:spcPts val="2850"/>
              </a:lnSpc>
              <a:buNone/>
            </a:pPr>
            <a:r>
              <a:rPr lang="en-US" sz="2250" dirty="0">
                <a:solidFill>
                  <a:srgbClr val="FFFFFF"/>
                </a:solidFill>
                <a:latin typeface="Unbounded" pitchFamily="34" charset="0"/>
                <a:ea typeface="Unbounded" pitchFamily="34" charset="-122"/>
                <a:cs typeface="Unbounded" pitchFamily="34" charset="-120"/>
              </a:rPr>
              <a:t>Water and Soil Pollution</a:t>
            </a:r>
            <a:endParaRPr lang="en-US" sz="2250" dirty="0"/>
          </a:p>
        </p:txBody>
      </p:sp>
      <p:sp>
        <p:nvSpPr>
          <p:cNvPr id="6" name="Text 4"/>
          <p:cNvSpPr/>
          <p:nvPr/>
        </p:nvSpPr>
        <p:spPr>
          <a:xfrm>
            <a:off x="5407462" y="4110514"/>
            <a:ext cx="3828931" cy="1975247"/>
          </a:xfrm>
          <a:prstGeom prst="rect">
            <a:avLst/>
          </a:prstGeom>
          <a:noFill/>
          <a:ln/>
        </p:spPr>
        <p:txBody>
          <a:bodyPr wrap="square" lIns="0" tIns="0" rIns="0" bIns="0" rtlCol="0" anchor="t"/>
          <a:lstStyle/>
          <a:p>
            <a:pPr marL="0" indent="0">
              <a:lnSpc>
                <a:spcPts val="3100"/>
              </a:lnSpc>
              <a:buNone/>
            </a:pPr>
            <a:r>
              <a:rPr lang="en-US" sz="1900" dirty="0">
                <a:solidFill>
                  <a:srgbClr val="CAD6DE"/>
                </a:solidFill>
                <a:latin typeface="Cabin" pitchFamily="34" charset="0"/>
                <a:ea typeface="Cabin" pitchFamily="34" charset="-122"/>
                <a:cs typeface="Cabin" pitchFamily="34" charset="-120"/>
              </a:rPr>
              <a:t>Air pollution contaminates water sources and soil. Pollutants mix with rain, leading to soil and water contamination, which affects agricultural products.</a:t>
            </a:r>
            <a:endParaRPr lang="en-US" sz="1900" dirty="0"/>
          </a:p>
        </p:txBody>
      </p:sp>
      <p:sp>
        <p:nvSpPr>
          <p:cNvPr id="7" name="Text 5"/>
          <p:cNvSpPr/>
          <p:nvPr/>
        </p:nvSpPr>
        <p:spPr>
          <a:xfrm>
            <a:off x="9846231" y="3564136"/>
            <a:ext cx="3828931" cy="726281"/>
          </a:xfrm>
          <a:prstGeom prst="rect">
            <a:avLst/>
          </a:prstGeom>
          <a:noFill/>
          <a:ln/>
        </p:spPr>
        <p:txBody>
          <a:bodyPr wrap="square" lIns="0" tIns="0" rIns="0" bIns="0" rtlCol="0" anchor="t"/>
          <a:lstStyle/>
          <a:p>
            <a:pPr marL="0" indent="0">
              <a:lnSpc>
                <a:spcPts val="2850"/>
              </a:lnSpc>
              <a:buNone/>
            </a:pPr>
            <a:r>
              <a:rPr lang="en-US" sz="2250" dirty="0">
                <a:solidFill>
                  <a:srgbClr val="FFFFFF"/>
                </a:solidFill>
                <a:latin typeface="Unbounded" pitchFamily="34" charset="0"/>
                <a:ea typeface="Unbounded" pitchFamily="34" charset="-122"/>
                <a:cs typeface="Unbounded" pitchFamily="34" charset="-120"/>
              </a:rPr>
              <a:t>Impact on Ecosystems</a:t>
            </a:r>
            <a:endParaRPr lang="en-US" sz="2250" dirty="0"/>
          </a:p>
        </p:txBody>
      </p:sp>
      <p:sp>
        <p:nvSpPr>
          <p:cNvPr id="8" name="Text 6"/>
          <p:cNvSpPr/>
          <p:nvPr/>
        </p:nvSpPr>
        <p:spPr>
          <a:xfrm>
            <a:off x="9846231" y="4174093"/>
            <a:ext cx="3828931" cy="1580198"/>
          </a:xfrm>
          <a:prstGeom prst="rect">
            <a:avLst/>
          </a:prstGeom>
          <a:noFill/>
          <a:ln/>
        </p:spPr>
        <p:txBody>
          <a:bodyPr wrap="square" lIns="0" tIns="0" rIns="0" bIns="0" rtlCol="0" anchor="t"/>
          <a:lstStyle/>
          <a:p>
            <a:pPr marL="0" indent="0">
              <a:lnSpc>
                <a:spcPts val="3100"/>
              </a:lnSpc>
              <a:buNone/>
            </a:pPr>
            <a:r>
              <a:rPr lang="en-US" sz="1900" dirty="0">
                <a:solidFill>
                  <a:srgbClr val="CAD6DE"/>
                </a:solidFill>
                <a:latin typeface="Cabin" pitchFamily="34" charset="0"/>
                <a:ea typeface="Cabin" pitchFamily="34" charset="-122"/>
                <a:cs typeface="Cabin" pitchFamily="34" charset="-120"/>
              </a:rPr>
              <a:t>Vegetation is directly affected by pollution, with certain plant species suffering. This negatively impacts the region's biodiversity.</a:t>
            </a:r>
            <a:endParaRPr lang="en-US" sz="1900" dirty="0"/>
          </a:p>
        </p:txBody>
      </p:sp>
      <p:sp>
        <p:nvSpPr>
          <p:cNvPr id="9" name="Dikdörtgen 8">
            <a:extLst>
              <a:ext uri="{FF2B5EF4-FFF2-40B4-BE49-F238E27FC236}">
                <a16:creationId xmlns:a16="http://schemas.microsoft.com/office/drawing/2014/main" id="{5A7E0E11-24AB-428E-BB67-FFA134346481}"/>
              </a:ext>
            </a:extLst>
          </p:cNvPr>
          <p:cNvSpPr/>
          <p:nvPr/>
        </p:nvSpPr>
        <p:spPr>
          <a:xfrm>
            <a:off x="12333514" y="7728857"/>
            <a:ext cx="2296886" cy="500743"/>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6728" y="578168"/>
            <a:ext cx="7660958" cy="605433"/>
          </a:xfrm>
          <a:prstGeom prst="rect">
            <a:avLst/>
          </a:prstGeom>
          <a:noFill/>
          <a:ln/>
        </p:spPr>
        <p:txBody>
          <a:bodyPr wrap="none" lIns="0" tIns="0" rIns="0" bIns="0" rtlCol="0" anchor="t"/>
          <a:lstStyle/>
          <a:p>
            <a:pPr marL="0" indent="0">
              <a:lnSpc>
                <a:spcPts val="4750"/>
              </a:lnSpc>
              <a:buNone/>
            </a:pPr>
            <a:r>
              <a:rPr lang="en-US" sz="3800" dirty="0">
                <a:solidFill>
                  <a:srgbClr val="FFFFFF"/>
                </a:solidFill>
                <a:latin typeface="Unbounded" pitchFamily="34" charset="0"/>
                <a:ea typeface="Unbounded" pitchFamily="34" charset="-122"/>
                <a:cs typeface="Unbounded" pitchFamily="34" charset="-120"/>
              </a:rPr>
              <a:t>Transition to Green Energy</a:t>
            </a:r>
            <a:endParaRPr lang="en-US" sz="3800" dirty="0"/>
          </a:p>
        </p:txBody>
      </p:sp>
      <p:sp>
        <p:nvSpPr>
          <p:cNvPr id="4" name="Text 1"/>
          <p:cNvSpPr/>
          <p:nvPr/>
        </p:nvSpPr>
        <p:spPr>
          <a:xfrm>
            <a:off x="6206728" y="1492329"/>
            <a:ext cx="7703344" cy="987981"/>
          </a:xfrm>
          <a:prstGeom prst="rect">
            <a:avLst/>
          </a:prstGeom>
          <a:noFill/>
          <a:ln/>
        </p:spPr>
        <p:txBody>
          <a:bodyPr wrap="square" lIns="0" tIns="0" rIns="0" bIns="0" rtlCol="0" anchor="t"/>
          <a:lstStyle/>
          <a:p>
            <a:pPr marL="0" indent="0">
              <a:lnSpc>
                <a:spcPts val="2550"/>
              </a:lnSpc>
              <a:buNone/>
            </a:pPr>
            <a:r>
              <a:rPr lang="en-US" sz="1600" dirty="0">
                <a:solidFill>
                  <a:srgbClr val="CAD6DE"/>
                </a:solidFill>
                <a:latin typeface="Cabin" pitchFamily="34" charset="0"/>
                <a:ea typeface="Cabin" pitchFamily="34" charset="-122"/>
                <a:cs typeface="Cabin" pitchFamily="34" charset="-120"/>
              </a:rPr>
              <a:t>Encouraging the use of renewable energy sources (such as solar and wind power) instead of fossil fuels in industrial plants can effectively reduce pollutant emissions. This transition to green energy is crucial for mitigating air pollution in Dilovası.</a:t>
            </a:r>
            <a:endParaRPr lang="en-US" sz="1600" dirty="0"/>
          </a:p>
        </p:txBody>
      </p:sp>
      <p:pic>
        <p:nvPicPr>
          <p:cNvPr id="5" name="Image 1" descr="preencoded.png"/>
          <p:cNvPicPr>
            <a:picLocks noChangeAspect="1"/>
          </p:cNvPicPr>
          <p:nvPr/>
        </p:nvPicPr>
        <p:blipFill>
          <a:blip r:embed="rId4"/>
          <a:stretch>
            <a:fillRect/>
          </a:stretch>
        </p:blipFill>
        <p:spPr>
          <a:xfrm>
            <a:off x="6206728" y="2711768"/>
            <a:ext cx="1029057" cy="1646515"/>
          </a:xfrm>
          <a:prstGeom prst="rect">
            <a:avLst/>
          </a:prstGeom>
        </p:spPr>
      </p:pic>
      <p:sp>
        <p:nvSpPr>
          <p:cNvPr id="6" name="Text 2"/>
          <p:cNvSpPr/>
          <p:nvPr/>
        </p:nvSpPr>
        <p:spPr>
          <a:xfrm>
            <a:off x="7544514" y="2917507"/>
            <a:ext cx="2791658" cy="302657"/>
          </a:xfrm>
          <a:prstGeom prst="rect">
            <a:avLst/>
          </a:prstGeom>
          <a:noFill/>
          <a:ln/>
        </p:spPr>
        <p:txBody>
          <a:bodyPr wrap="none" lIns="0" tIns="0" rIns="0" bIns="0" rtlCol="0" anchor="t"/>
          <a:lstStyle/>
          <a:p>
            <a:pPr marL="0" indent="0" algn="l">
              <a:lnSpc>
                <a:spcPts val="2350"/>
              </a:lnSpc>
              <a:buNone/>
            </a:pPr>
            <a:r>
              <a:rPr lang="en-US" sz="1900" dirty="0">
                <a:solidFill>
                  <a:srgbClr val="CAD6DE"/>
                </a:solidFill>
                <a:latin typeface="Unbounded" pitchFamily="34" charset="0"/>
                <a:ea typeface="Unbounded" pitchFamily="34" charset="-122"/>
                <a:cs typeface="Unbounded" pitchFamily="34" charset="-120"/>
              </a:rPr>
              <a:t>Reduced Emissions</a:t>
            </a:r>
            <a:endParaRPr lang="en-US" sz="1900" dirty="0"/>
          </a:p>
        </p:txBody>
      </p:sp>
      <p:sp>
        <p:nvSpPr>
          <p:cNvPr id="7" name="Text 3"/>
          <p:cNvSpPr/>
          <p:nvPr/>
        </p:nvSpPr>
        <p:spPr>
          <a:xfrm>
            <a:off x="7544514" y="3343632"/>
            <a:ext cx="6365558" cy="658654"/>
          </a:xfrm>
          <a:prstGeom prst="rect">
            <a:avLst/>
          </a:prstGeom>
          <a:noFill/>
          <a:ln/>
        </p:spPr>
        <p:txBody>
          <a:bodyPr wrap="squar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Renewable energy sources emit significantly fewer pollutants compared to fossil fuels.</a:t>
            </a:r>
            <a:endParaRPr lang="en-US" sz="1600" dirty="0"/>
          </a:p>
        </p:txBody>
      </p:sp>
      <p:pic>
        <p:nvPicPr>
          <p:cNvPr id="8" name="Image 2" descr="preencoded.png"/>
          <p:cNvPicPr>
            <a:picLocks noChangeAspect="1"/>
          </p:cNvPicPr>
          <p:nvPr/>
        </p:nvPicPr>
        <p:blipFill>
          <a:blip r:embed="rId5"/>
          <a:stretch>
            <a:fillRect/>
          </a:stretch>
        </p:blipFill>
        <p:spPr>
          <a:xfrm>
            <a:off x="6206728" y="4358283"/>
            <a:ext cx="1029057" cy="1646515"/>
          </a:xfrm>
          <a:prstGeom prst="rect">
            <a:avLst/>
          </a:prstGeom>
        </p:spPr>
      </p:pic>
      <p:sp>
        <p:nvSpPr>
          <p:cNvPr id="9" name="Text 4"/>
          <p:cNvSpPr/>
          <p:nvPr/>
        </p:nvSpPr>
        <p:spPr>
          <a:xfrm>
            <a:off x="7544514" y="4564023"/>
            <a:ext cx="2913936" cy="302657"/>
          </a:xfrm>
          <a:prstGeom prst="rect">
            <a:avLst/>
          </a:prstGeom>
          <a:noFill/>
          <a:ln/>
        </p:spPr>
        <p:txBody>
          <a:bodyPr wrap="none" lIns="0" tIns="0" rIns="0" bIns="0" rtlCol="0" anchor="t"/>
          <a:lstStyle/>
          <a:p>
            <a:pPr marL="0" indent="0" algn="l">
              <a:lnSpc>
                <a:spcPts val="2350"/>
              </a:lnSpc>
              <a:buNone/>
            </a:pPr>
            <a:r>
              <a:rPr lang="en-US" sz="1900" dirty="0">
                <a:solidFill>
                  <a:srgbClr val="CAD6DE"/>
                </a:solidFill>
                <a:latin typeface="Unbounded" pitchFamily="34" charset="0"/>
                <a:ea typeface="Unbounded" pitchFamily="34" charset="-122"/>
                <a:cs typeface="Unbounded" pitchFamily="34" charset="-120"/>
              </a:rPr>
              <a:t>Improved Air Quality</a:t>
            </a:r>
            <a:endParaRPr lang="en-US" sz="1900" dirty="0"/>
          </a:p>
        </p:txBody>
      </p:sp>
      <p:sp>
        <p:nvSpPr>
          <p:cNvPr id="10" name="Text 5"/>
          <p:cNvSpPr/>
          <p:nvPr/>
        </p:nvSpPr>
        <p:spPr>
          <a:xfrm>
            <a:off x="7544514" y="4990148"/>
            <a:ext cx="6365558" cy="658654"/>
          </a:xfrm>
          <a:prstGeom prst="rect">
            <a:avLst/>
          </a:prstGeom>
          <a:noFill/>
          <a:ln/>
        </p:spPr>
        <p:txBody>
          <a:bodyPr wrap="squar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Transitioning to green energy can lead to cleaner air and a healthier environment for residents.</a:t>
            </a:r>
            <a:endParaRPr lang="en-US" sz="1600" dirty="0"/>
          </a:p>
        </p:txBody>
      </p:sp>
      <p:pic>
        <p:nvPicPr>
          <p:cNvPr id="11" name="Image 3" descr="preencoded.png"/>
          <p:cNvPicPr>
            <a:picLocks noChangeAspect="1"/>
          </p:cNvPicPr>
          <p:nvPr/>
        </p:nvPicPr>
        <p:blipFill>
          <a:blip r:embed="rId6"/>
          <a:stretch>
            <a:fillRect/>
          </a:stretch>
        </p:blipFill>
        <p:spPr>
          <a:xfrm>
            <a:off x="6206728" y="6004798"/>
            <a:ext cx="1029057" cy="1646515"/>
          </a:xfrm>
          <a:prstGeom prst="rect">
            <a:avLst/>
          </a:prstGeom>
        </p:spPr>
      </p:pic>
      <p:sp>
        <p:nvSpPr>
          <p:cNvPr id="12" name="Text 6"/>
          <p:cNvSpPr/>
          <p:nvPr/>
        </p:nvSpPr>
        <p:spPr>
          <a:xfrm>
            <a:off x="7544514" y="6210538"/>
            <a:ext cx="3705939" cy="302657"/>
          </a:xfrm>
          <a:prstGeom prst="rect">
            <a:avLst/>
          </a:prstGeom>
          <a:noFill/>
          <a:ln/>
        </p:spPr>
        <p:txBody>
          <a:bodyPr wrap="none" lIns="0" tIns="0" rIns="0" bIns="0" rtlCol="0" anchor="t"/>
          <a:lstStyle/>
          <a:p>
            <a:pPr marL="0" indent="0" algn="l">
              <a:lnSpc>
                <a:spcPts val="2350"/>
              </a:lnSpc>
              <a:buNone/>
            </a:pPr>
            <a:r>
              <a:rPr lang="en-US" sz="1900" dirty="0">
                <a:solidFill>
                  <a:srgbClr val="CAD6DE"/>
                </a:solidFill>
                <a:latin typeface="Unbounded" pitchFamily="34" charset="0"/>
                <a:ea typeface="Unbounded" pitchFamily="34" charset="-122"/>
                <a:cs typeface="Unbounded" pitchFamily="34" charset="-120"/>
              </a:rPr>
              <a:t>Sustainable Development</a:t>
            </a:r>
            <a:endParaRPr lang="en-US" sz="1900" dirty="0"/>
          </a:p>
        </p:txBody>
      </p:sp>
      <p:sp>
        <p:nvSpPr>
          <p:cNvPr id="13" name="Text 7"/>
          <p:cNvSpPr/>
          <p:nvPr/>
        </p:nvSpPr>
        <p:spPr>
          <a:xfrm>
            <a:off x="7544514" y="6636663"/>
            <a:ext cx="6365558" cy="658654"/>
          </a:xfrm>
          <a:prstGeom prst="rect">
            <a:avLst/>
          </a:prstGeom>
          <a:noFill/>
          <a:ln/>
        </p:spPr>
        <p:txBody>
          <a:bodyPr wrap="squar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Green energy promotes sustainable development and reduces reliance on finite fossil fuel resources.</a:t>
            </a:r>
            <a:endParaRPr lang="en-US" sz="1600" dirty="0"/>
          </a:p>
        </p:txBody>
      </p:sp>
      <p:sp>
        <p:nvSpPr>
          <p:cNvPr id="14" name="Dikdörtgen 13">
            <a:extLst>
              <a:ext uri="{FF2B5EF4-FFF2-40B4-BE49-F238E27FC236}">
                <a16:creationId xmlns:a16="http://schemas.microsoft.com/office/drawing/2014/main" id="{C8A2E9FB-B597-AC8C-1A4B-854E31F57580}"/>
              </a:ext>
            </a:extLst>
          </p:cNvPr>
          <p:cNvSpPr/>
          <p:nvPr/>
        </p:nvSpPr>
        <p:spPr>
          <a:xfrm>
            <a:off x="12333514" y="7728857"/>
            <a:ext cx="2296886" cy="500743"/>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8" name="Resim 17" descr="Hava fotoğrafçılığı, kuş bakışı görünüm, dış mekan, havadan, anten içeren bir resim&#10;&#10;Açıklama otomatik olarak oluşturuldu">
            <a:extLst>
              <a:ext uri="{FF2B5EF4-FFF2-40B4-BE49-F238E27FC236}">
                <a16:creationId xmlns:a16="http://schemas.microsoft.com/office/drawing/2014/main" id="{95CE5663-19DA-DD0C-AD83-B34DFE2E8912}"/>
              </a:ext>
            </a:extLst>
          </p:cNvPr>
          <p:cNvPicPr>
            <a:picLocks noChangeAspect="1"/>
          </p:cNvPicPr>
          <p:nvPr/>
        </p:nvPicPr>
        <p:blipFill>
          <a:blip r:embed="rId7"/>
          <a:srcRect r="55556"/>
          <a:stretch/>
        </p:blipFill>
        <p:spPr>
          <a:xfrm>
            <a:off x="0" y="0"/>
            <a:ext cx="5486400" cy="8229600"/>
          </a:xfrm>
          <a:prstGeom prst="rect">
            <a:avLst/>
          </a:prstGeom>
        </p:spPr>
      </p:pic>
      <p:pic>
        <p:nvPicPr>
          <p:cNvPr id="20" name="Resim 19" descr="gökyüzü, bina, fabrika, bulut içeren bir resim&#10;&#10;Açıklama otomatik olarak oluşturuldu">
            <a:extLst>
              <a:ext uri="{FF2B5EF4-FFF2-40B4-BE49-F238E27FC236}">
                <a16:creationId xmlns:a16="http://schemas.microsoft.com/office/drawing/2014/main" id="{836CF3F5-F8B0-61F9-6934-552BACF356BC}"/>
              </a:ext>
            </a:extLst>
          </p:cNvPr>
          <p:cNvPicPr>
            <a:picLocks noChangeAspect="1"/>
          </p:cNvPicPr>
          <p:nvPr/>
        </p:nvPicPr>
        <p:blipFill>
          <a:blip r:embed="rId8"/>
          <a:srcRect r="55531"/>
          <a:stretch/>
        </p:blipFill>
        <p:spPr>
          <a:xfrm>
            <a:off x="-1" y="0"/>
            <a:ext cx="5486401" cy="82562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2565" y="1088350"/>
            <a:ext cx="7651671" cy="1253966"/>
          </a:xfrm>
          <a:prstGeom prst="rect">
            <a:avLst/>
          </a:prstGeom>
          <a:noFill/>
          <a:ln/>
        </p:spPr>
        <p:txBody>
          <a:bodyPr wrap="square" lIns="0" tIns="0" rIns="0" bIns="0" rtlCol="0" anchor="t"/>
          <a:lstStyle/>
          <a:p>
            <a:pPr marL="0" indent="0">
              <a:lnSpc>
                <a:spcPts val="4900"/>
              </a:lnSpc>
              <a:buNone/>
            </a:pPr>
            <a:r>
              <a:rPr lang="tr-TR" sz="3900" dirty="0" err="1">
                <a:solidFill>
                  <a:srgbClr val="FFFFFF"/>
                </a:solidFill>
                <a:latin typeface="Unbounded" pitchFamily="34" charset="0"/>
                <a:ea typeface="Unbounded" pitchFamily="34" charset="-122"/>
                <a:cs typeface="Unbounded" pitchFamily="34" charset="-120"/>
              </a:rPr>
              <a:t>Community</a:t>
            </a:r>
            <a:r>
              <a:rPr lang="tr-TR" sz="3900" dirty="0">
                <a:solidFill>
                  <a:srgbClr val="FFFFFF"/>
                </a:solidFill>
                <a:latin typeface="Unbounded" pitchFamily="34" charset="0"/>
                <a:ea typeface="Unbounded" pitchFamily="34" charset="-122"/>
                <a:cs typeface="Unbounded" pitchFamily="34" charset="-120"/>
              </a:rPr>
              <a:t> </a:t>
            </a:r>
            <a:r>
              <a:rPr lang="tr-TR" sz="3900" dirty="0" err="1">
                <a:solidFill>
                  <a:srgbClr val="FFFFFF"/>
                </a:solidFill>
                <a:latin typeface="Unbounded" pitchFamily="34" charset="0"/>
                <a:ea typeface="Unbounded" pitchFamily="34" charset="-122"/>
                <a:cs typeface="Unbounded" pitchFamily="34" charset="-120"/>
              </a:rPr>
              <a:t>Mapping</a:t>
            </a:r>
            <a:endParaRPr lang="en-US" sz="3900" dirty="0"/>
          </a:p>
        </p:txBody>
      </p:sp>
      <p:sp>
        <p:nvSpPr>
          <p:cNvPr id="4" name="Text 1"/>
          <p:cNvSpPr/>
          <p:nvPr/>
        </p:nvSpPr>
        <p:spPr>
          <a:xfrm>
            <a:off x="6240185" y="1838265"/>
            <a:ext cx="7651671" cy="1023342"/>
          </a:xfrm>
          <a:prstGeom prst="rect">
            <a:avLst/>
          </a:prstGeom>
          <a:noFill/>
          <a:ln/>
        </p:spPr>
        <p:txBody>
          <a:bodyPr wrap="square" lIns="0" tIns="0" rIns="0" bIns="0" rtlCol="0" anchor="t"/>
          <a:lstStyle/>
          <a:p>
            <a:pPr marL="0" indent="0">
              <a:lnSpc>
                <a:spcPts val="2650"/>
              </a:lnSpc>
              <a:buNone/>
            </a:pPr>
            <a:r>
              <a:rPr lang="en-US" sz="1650" dirty="0">
                <a:solidFill>
                  <a:srgbClr val="CAD6DE"/>
                </a:solidFill>
                <a:latin typeface="Cabin" pitchFamily="34" charset="0"/>
                <a:ea typeface="Cabin" pitchFamily="34" charset="-122"/>
                <a:cs typeface="Cabin" pitchFamily="34" charset="-120"/>
              </a:rPr>
              <a:t>Community Mapping allows local communities to visually represent environmental challenges, enabling a shared understanding of issues like air pollution. This participatory approach helps identify problem areas and creates a pathway for collective action.</a:t>
            </a:r>
            <a:endParaRPr lang="en-US" sz="1650" dirty="0"/>
          </a:p>
        </p:txBody>
      </p:sp>
      <p:sp>
        <p:nvSpPr>
          <p:cNvPr id="18" name="Dikdörtgen 17">
            <a:extLst>
              <a:ext uri="{FF2B5EF4-FFF2-40B4-BE49-F238E27FC236}">
                <a16:creationId xmlns:a16="http://schemas.microsoft.com/office/drawing/2014/main" id="{EC7E8E72-D8AD-0C8A-AAEC-A635225CF8C4}"/>
              </a:ext>
            </a:extLst>
          </p:cNvPr>
          <p:cNvSpPr/>
          <p:nvPr/>
        </p:nvSpPr>
        <p:spPr>
          <a:xfrm>
            <a:off x="12333514" y="7728857"/>
            <a:ext cx="2296886" cy="500743"/>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0" name="Resim 19" descr="harita, metin, atlas içeren bir resim&#10;&#10;Açıklama otomatik olarak oluşturuldu">
            <a:extLst>
              <a:ext uri="{FF2B5EF4-FFF2-40B4-BE49-F238E27FC236}">
                <a16:creationId xmlns:a16="http://schemas.microsoft.com/office/drawing/2014/main" id="{1AEDAB7A-125D-58B2-E45B-268ED08A8226}"/>
              </a:ext>
            </a:extLst>
          </p:cNvPr>
          <p:cNvPicPr>
            <a:picLocks noChangeAspect="1"/>
          </p:cNvPicPr>
          <p:nvPr/>
        </p:nvPicPr>
        <p:blipFill>
          <a:blip r:embed="rId4"/>
          <a:srcRect l="23008" r="11461" b="5004"/>
          <a:stretch/>
        </p:blipFill>
        <p:spPr>
          <a:xfrm>
            <a:off x="0" y="-10376"/>
            <a:ext cx="5486400" cy="4419737"/>
          </a:xfrm>
          <a:prstGeom prst="rect">
            <a:avLst/>
          </a:prstGeom>
        </p:spPr>
      </p:pic>
      <p:pic>
        <p:nvPicPr>
          <p:cNvPr id="22" name="Grafik 21" descr="Rozet 1 düz dolguyla">
            <a:extLst>
              <a:ext uri="{FF2B5EF4-FFF2-40B4-BE49-F238E27FC236}">
                <a16:creationId xmlns:a16="http://schemas.microsoft.com/office/drawing/2014/main" id="{44C270DD-044C-7C2C-C082-A042FBCC84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50428" y="3844922"/>
            <a:ext cx="914400" cy="914400"/>
          </a:xfrm>
          <a:prstGeom prst="rect">
            <a:avLst/>
          </a:prstGeom>
        </p:spPr>
      </p:pic>
      <p:pic>
        <p:nvPicPr>
          <p:cNvPr id="24" name="Grafik 23" descr="Rozet düz dolguyla">
            <a:extLst>
              <a:ext uri="{FF2B5EF4-FFF2-40B4-BE49-F238E27FC236}">
                <a16:creationId xmlns:a16="http://schemas.microsoft.com/office/drawing/2014/main" id="{EAD913EC-1596-4171-5766-E4AC7BB10F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50428" y="4834767"/>
            <a:ext cx="914400" cy="914400"/>
          </a:xfrm>
          <a:prstGeom prst="rect">
            <a:avLst/>
          </a:prstGeom>
        </p:spPr>
      </p:pic>
      <p:pic>
        <p:nvPicPr>
          <p:cNvPr id="26" name="Grafik 25" descr="Rozet 3 düz dolguyla">
            <a:extLst>
              <a:ext uri="{FF2B5EF4-FFF2-40B4-BE49-F238E27FC236}">
                <a16:creationId xmlns:a16="http://schemas.microsoft.com/office/drawing/2014/main" id="{5D9166D5-682D-3493-C3CE-3AE2384C5DE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50428" y="5824612"/>
            <a:ext cx="914400" cy="914400"/>
          </a:xfrm>
          <a:prstGeom prst="rect">
            <a:avLst/>
          </a:prstGeom>
        </p:spPr>
      </p:pic>
      <p:sp>
        <p:nvSpPr>
          <p:cNvPr id="27" name="Metin kutusu 26">
            <a:extLst>
              <a:ext uri="{FF2B5EF4-FFF2-40B4-BE49-F238E27FC236}">
                <a16:creationId xmlns:a16="http://schemas.microsoft.com/office/drawing/2014/main" id="{8387BBCB-7F16-0536-92E0-FF16571F7D0A}"/>
              </a:ext>
            </a:extLst>
          </p:cNvPr>
          <p:cNvSpPr txBox="1"/>
          <p:nvPr/>
        </p:nvSpPr>
        <p:spPr>
          <a:xfrm>
            <a:off x="7064828" y="3898731"/>
            <a:ext cx="6977743" cy="755271"/>
          </a:xfrm>
          <a:prstGeom prst="rect">
            <a:avLst/>
          </a:prstGeom>
          <a:noFill/>
        </p:spPr>
        <p:txBody>
          <a:bodyPr wrap="square" rtlCol="0">
            <a:spAutoFit/>
          </a:bodyPr>
          <a:lstStyle/>
          <a:p>
            <a:pPr>
              <a:lnSpc>
                <a:spcPts val="2650"/>
              </a:lnSpc>
            </a:pPr>
            <a:r>
              <a:rPr lang="en-US" sz="1650" i="1" dirty="0">
                <a:solidFill>
                  <a:srgbClr val="CAD6DE"/>
                </a:solidFill>
                <a:latin typeface="Cabin" pitchFamily="34" charset="0"/>
              </a:rPr>
              <a:t>Identify Pollution Sources: </a:t>
            </a:r>
            <a:r>
              <a:rPr lang="tr-TR" sz="1650" i="1" dirty="0">
                <a:solidFill>
                  <a:srgbClr val="CAD6DE"/>
                </a:solidFill>
                <a:latin typeface="Cabin" pitchFamily="34" charset="0"/>
              </a:rPr>
              <a:t> </a:t>
            </a:r>
            <a:r>
              <a:rPr lang="en-US" sz="1650" dirty="0">
                <a:solidFill>
                  <a:srgbClr val="CAD6DE"/>
                </a:solidFill>
                <a:latin typeface="Cabin" pitchFamily="34" charset="0"/>
              </a:rPr>
              <a:t>Through data collection and community input, major industrial sources of pollution are mapped.</a:t>
            </a:r>
            <a:endParaRPr lang="tr-TR" sz="1650" dirty="0">
              <a:solidFill>
                <a:srgbClr val="CAD6DE"/>
              </a:solidFill>
              <a:latin typeface="Cabin" pitchFamily="34" charset="0"/>
            </a:endParaRPr>
          </a:p>
        </p:txBody>
      </p:sp>
      <p:pic>
        <p:nvPicPr>
          <p:cNvPr id="29" name="Grafik 28" descr="Rozet 4 düz dolguyla">
            <a:extLst>
              <a:ext uri="{FF2B5EF4-FFF2-40B4-BE49-F238E27FC236}">
                <a16:creationId xmlns:a16="http://schemas.microsoft.com/office/drawing/2014/main" id="{82710D24-0550-32C2-2D41-BA0FB455480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74870" y="6814457"/>
            <a:ext cx="914400" cy="914400"/>
          </a:xfrm>
          <a:prstGeom prst="rect">
            <a:avLst/>
          </a:prstGeom>
        </p:spPr>
      </p:pic>
      <p:sp>
        <p:nvSpPr>
          <p:cNvPr id="31" name="Metin kutusu 30">
            <a:extLst>
              <a:ext uri="{FF2B5EF4-FFF2-40B4-BE49-F238E27FC236}">
                <a16:creationId xmlns:a16="http://schemas.microsoft.com/office/drawing/2014/main" id="{666306C2-618B-BD27-5EEF-830F6973546B}"/>
              </a:ext>
            </a:extLst>
          </p:cNvPr>
          <p:cNvSpPr txBox="1"/>
          <p:nvPr/>
        </p:nvSpPr>
        <p:spPr>
          <a:xfrm>
            <a:off x="7064828" y="4892800"/>
            <a:ext cx="7320642" cy="755271"/>
          </a:xfrm>
          <a:prstGeom prst="rect">
            <a:avLst/>
          </a:prstGeom>
          <a:noFill/>
        </p:spPr>
        <p:txBody>
          <a:bodyPr wrap="square">
            <a:spAutoFit/>
          </a:bodyPr>
          <a:lstStyle/>
          <a:p>
            <a:pPr>
              <a:lnSpc>
                <a:spcPts val="2650"/>
              </a:lnSpc>
            </a:pPr>
            <a:r>
              <a:rPr lang="en-US" sz="1650" i="1" dirty="0">
                <a:solidFill>
                  <a:srgbClr val="CAD6DE"/>
                </a:solidFill>
                <a:latin typeface="Cabin" pitchFamily="34" charset="0"/>
              </a:rPr>
              <a:t>Map Impacted Areas: </a:t>
            </a:r>
            <a:r>
              <a:rPr lang="tr-TR" sz="1650" i="1" dirty="0">
                <a:solidFill>
                  <a:srgbClr val="CAD6DE"/>
                </a:solidFill>
                <a:latin typeface="Cabin" pitchFamily="34" charset="0"/>
              </a:rPr>
              <a:t> </a:t>
            </a:r>
            <a:r>
              <a:rPr lang="en-US" sz="1650" dirty="0">
                <a:solidFill>
                  <a:srgbClr val="CAD6DE"/>
                </a:solidFill>
                <a:latin typeface="Cabin" pitchFamily="34" charset="0"/>
              </a:rPr>
              <a:t>Affected regions, particularly residential zones near industrial sites, are visually highlighted for further analysis.</a:t>
            </a:r>
            <a:endParaRPr lang="tr-TR" sz="1650" dirty="0">
              <a:solidFill>
                <a:srgbClr val="CAD6DE"/>
              </a:solidFill>
              <a:latin typeface="Cabin" pitchFamily="34" charset="0"/>
            </a:endParaRPr>
          </a:p>
        </p:txBody>
      </p:sp>
      <p:sp>
        <p:nvSpPr>
          <p:cNvPr id="32" name="Metin kutusu 31">
            <a:extLst>
              <a:ext uri="{FF2B5EF4-FFF2-40B4-BE49-F238E27FC236}">
                <a16:creationId xmlns:a16="http://schemas.microsoft.com/office/drawing/2014/main" id="{AA04300E-3CD6-A793-D386-87787CA0547E}"/>
              </a:ext>
            </a:extLst>
          </p:cNvPr>
          <p:cNvSpPr txBox="1"/>
          <p:nvPr/>
        </p:nvSpPr>
        <p:spPr>
          <a:xfrm>
            <a:off x="7064828" y="5904177"/>
            <a:ext cx="7320642" cy="755271"/>
          </a:xfrm>
          <a:prstGeom prst="rect">
            <a:avLst/>
          </a:prstGeom>
          <a:noFill/>
        </p:spPr>
        <p:txBody>
          <a:bodyPr wrap="square">
            <a:spAutoFit/>
          </a:bodyPr>
          <a:lstStyle/>
          <a:p>
            <a:pPr>
              <a:lnSpc>
                <a:spcPts val="2650"/>
              </a:lnSpc>
            </a:pPr>
            <a:r>
              <a:rPr lang="en-US" sz="1650" i="1" dirty="0">
                <a:solidFill>
                  <a:srgbClr val="CAD6DE"/>
                </a:solidFill>
                <a:latin typeface="Cabin" pitchFamily="34" charset="0"/>
              </a:rPr>
              <a:t>Develop Action Plans: </a:t>
            </a:r>
            <a:r>
              <a:rPr lang="tr-TR" sz="1650" i="1" dirty="0">
                <a:solidFill>
                  <a:srgbClr val="CAD6DE"/>
                </a:solidFill>
                <a:latin typeface="Cabin" pitchFamily="34" charset="0"/>
              </a:rPr>
              <a:t> </a:t>
            </a:r>
            <a:r>
              <a:rPr lang="en-US" sz="1650" dirty="0">
                <a:solidFill>
                  <a:srgbClr val="CAD6DE"/>
                </a:solidFill>
                <a:latin typeface="Cabin" pitchFamily="34" charset="0"/>
              </a:rPr>
              <a:t>Based on the mapped data, sustainable solutions like cleaner technologies and stricter regulations are proposed.</a:t>
            </a:r>
            <a:endParaRPr lang="tr-TR" sz="1650" dirty="0">
              <a:solidFill>
                <a:srgbClr val="CAD6DE"/>
              </a:solidFill>
              <a:latin typeface="Cabin" pitchFamily="34" charset="0"/>
            </a:endParaRPr>
          </a:p>
        </p:txBody>
      </p:sp>
      <p:sp>
        <p:nvSpPr>
          <p:cNvPr id="34" name="Metin kutusu 33">
            <a:extLst>
              <a:ext uri="{FF2B5EF4-FFF2-40B4-BE49-F238E27FC236}">
                <a16:creationId xmlns:a16="http://schemas.microsoft.com/office/drawing/2014/main" id="{849EE8E2-C8F6-3381-EE4A-451F36ED355A}"/>
              </a:ext>
            </a:extLst>
          </p:cNvPr>
          <p:cNvSpPr txBox="1"/>
          <p:nvPr/>
        </p:nvSpPr>
        <p:spPr>
          <a:xfrm>
            <a:off x="7064828" y="6894021"/>
            <a:ext cx="7320642" cy="755271"/>
          </a:xfrm>
          <a:prstGeom prst="rect">
            <a:avLst/>
          </a:prstGeom>
          <a:noFill/>
        </p:spPr>
        <p:txBody>
          <a:bodyPr wrap="square">
            <a:spAutoFit/>
          </a:bodyPr>
          <a:lstStyle/>
          <a:p>
            <a:pPr>
              <a:lnSpc>
                <a:spcPts val="2650"/>
              </a:lnSpc>
            </a:pPr>
            <a:r>
              <a:rPr lang="en-US" sz="1650" i="1" dirty="0">
                <a:solidFill>
                  <a:srgbClr val="CAD6DE"/>
                </a:solidFill>
                <a:latin typeface="Cabin" pitchFamily="34" charset="0"/>
              </a:rPr>
              <a:t>Monitor Progress:</a:t>
            </a:r>
            <a:r>
              <a:rPr lang="tr-TR" sz="1650" i="1" dirty="0">
                <a:solidFill>
                  <a:srgbClr val="CAD6DE"/>
                </a:solidFill>
                <a:latin typeface="Cabin" pitchFamily="34" charset="0"/>
              </a:rPr>
              <a:t> </a:t>
            </a:r>
            <a:r>
              <a:rPr lang="en-US" sz="1650" i="1" dirty="0">
                <a:solidFill>
                  <a:srgbClr val="CAD6DE"/>
                </a:solidFill>
                <a:latin typeface="Cabin" pitchFamily="34" charset="0"/>
              </a:rPr>
              <a:t> </a:t>
            </a:r>
            <a:r>
              <a:rPr lang="en-US" sz="1650" dirty="0">
                <a:solidFill>
                  <a:srgbClr val="CAD6DE"/>
                </a:solidFill>
                <a:latin typeface="Cabin" pitchFamily="34" charset="0"/>
              </a:rPr>
              <a:t>Continuous mapping tracks improvements, ensuring accountability and long-term reduction in air pollution.</a:t>
            </a:r>
            <a:endParaRPr lang="tr-TR" sz="1650" dirty="0">
              <a:solidFill>
                <a:srgbClr val="CAD6DE"/>
              </a:solidFill>
              <a:latin typeface="Cabin" pitchFamily="34" charset="0"/>
            </a:endParaRPr>
          </a:p>
        </p:txBody>
      </p:sp>
      <p:sp>
        <p:nvSpPr>
          <p:cNvPr id="35" name="Metin kutusu 34">
            <a:extLst>
              <a:ext uri="{FF2B5EF4-FFF2-40B4-BE49-F238E27FC236}">
                <a16:creationId xmlns:a16="http://schemas.microsoft.com/office/drawing/2014/main" id="{BCA5B496-12E0-A492-19DE-0C03ABC002AA}"/>
              </a:ext>
            </a:extLst>
          </p:cNvPr>
          <p:cNvSpPr txBox="1"/>
          <p:nvPr/>
        </p:nvSpPr>
        <p:spPr>
          <a:xfrm>
            <a:off x="6240185" y="3551639"/>
            <a:ext cx="4014158" cy="346249"/>
          </a:xfrm>
          <a:prstGeom prst="rect">
            <a:avLst/>
          </a:prstGeom>
          <a:noFill/>
        </p:spPr>
        <p:txBody>
          <a:bodyPr wrap="square" rtlCol="0">
            <a:spAutoFit/>
          </a:bodyPr>
          <a:lstStyle/>
          <a:p>
            <a:r>
              <a:rPr lang="tr-TR" sz="1650" i="1" dirty="0" err="1">
                <a:solidFill>
                  <a:srgbClr val="CAD6DE"/>
                </a:solidFill>
                <a:latin typeface="Cabin" pitchFamily="34" charset="0"/>
              </a:rPr>
              <a:t>Steps</a:t>
            </a:r>
            <a:r>
              <a:rPr lang="tr-TR" sz="1650" i="1" dirty="0">
                <a:solidFill>
                  <a:srgbClr val="CAD6DE"/>
                </a:solidFill>
                <a:latin typeface="Cabin" pitchFamily="34" charset="0"/>
              </a:rPr>
              <a:t> of </a:t>
            </a:r>
            <a:r>
              <a:rPr lang="tr-TR" sz="1650" i="1" dirty="0" err="1">
                <a:solidFill>
                  <a:srgbClr val="CAD6DE"/>
                </a:solidFill>
                <a:latin typeface="Cabin" pitchFamily="34" charset="0"/>
              </a:rPr>
              <a:t>Community</a:t>
            </a:r>
            <a:r>
              <a:rPr lang="tr-TR" sz="1650" i="1" dirty="0">
                <a:solidFill>
                  <a:srgbClr val="CAD6DE"/>
                </a:solidFill>
                <a:latin typeface="Cabin" pitchFamily="34" charset="0"/>
              </a:rPr>
              <a:t> </a:t>
            </a:r>
            <a:r>
              <a:rPr lang="tr-TR" sz="1650" i="1" dirty="0" err="1">
                <a:solidFill>
                  <a:srgbClr val="CAD6DE"/>
                </a:solidFill>
                <a:latin typeface="Cabin" pitchFamily="34" charset="0"/>
              </a:rPr>
              <a:t>Mapping</a:t>
            </a:r>
            <a:endParaRPr lang="tr-TR" sz="1650" i="1" dirty="0">
              <a:solidFill>
                <a:srgbClr val="CAD6DE"/>
              </a:solidFill>
              <a:latin typeface="Cabin" pitchFamily="34" charset="0"/>
            </a:endParaRPr>
          </a:p>
        </p:txBody>
      </p:sp>
      <p:pic>
        <p:nvPicPr>
          <p:cNvPr id="6" name="Resim 5" descr="çizim, taslak, harita, metin içeren bir resim&#10;&#10;Açıklama otomatik olarak oluşturuldu">
            <a:extLst>
              <a:ext uri="{FF2B5EF4-FFF2-40B4-BE49-F238E27FC236}">
                <a16:creationId xmlns:a16="http://schemas.microsoft.com/office/drawing/2014/main" id="{418E9400-FAFC-2B75-672D-CF89B99391AE}"/>
              </a:ext>
            </a:extLst>
          </p:cNvPr>
          <p:cNvPicPr>
            <a:picLocks noChangeAspect="1"/>
          </p:cNvPicPr>
          <p:nvPr/>
        </p:nvPicPr>
        <p:blipFill>
          <a:blip r:embed="rId13"/>
          <a:stretch>
            <a:fillRect/>
          </a:stretch>
        </p:blipFill>
        <p:spPr>
          <a:xfrm>
            <a:off x="-147210" y="4419736"/>
            <a:ext cx="5633610" cy="397070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6870" y="533043"/>
            <a:ext cx="7790259" cy="1137523"/>
          </a:xfrm>
          <a:prstGeom prst="rect">
            <a:avLst/>
          </a:prstGeom>
          <a:noFill/>
          <a:ln/>
        </p:spPr>
        <p:txBody>
          <a:bodyPr wrap="square" lIns="0" tIns="0" rIns="0" bIns="0" rtlCol="0" anchor="t"/>
          <a:lstStyle/>
          <a:p>
            <a:pPr marL="0" indent="0">
              <a:lnSpc>
                <a:spcPts val="4450"/>
              </a:lnSpc>
              <a:buNone/>
            </a:pPr>
            <a:r>
              <a:rPr lang="en-US" sz="3550" dirty="0">
                <a:solidFill>
                  <a:srgbClr val="FFFFFF"/>
                </a:solidFill>
                <a:latin typeface="Unbounded" pitchFamily="34" charset="0"/>
                <a:ea typeface="Unbounded" pitchFamily="34" charset="-122"/>
                <a:cs typeface="Unbounded" pitchFamily="34" charset="-120"/>
              </a:rPr>
              <a:t>Public Awareness and Stricter Regulations</a:t>
            </a:r>
            <a:endParaRPr lang="en-US" sz="3550" dirty="0"/>
          </a:p>
        </p:txBody>
      </p:sp>
      <p:sp>
        <p:nvSpPr>
          <p:cNvPr id="4" name="Text 1"/>
          <p:cNvSpPr/>
          <p:nvPr/>
        </p:nvSpPr>
        <p:spPr>
          <a:xfrm>
            <a:off x="676870" y="1960602"/>
            <a:ext cx="7790259" cy="1546622"/>
          </a:xfrm>
          <a:prstGeom prst="rect">
            <a:avLst/>
          </a:prstGeom>
          <a:noFill/>
          <a:ln/>
        </p:spPr>
        <p:txBody>
          <a:bodyPr wrap="squar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Educating the local community about the effects of air pollution and the measures that can be taken is crucial for fostering a sense of responsibility and encouraging participation in environmental protection efforts. Implementing stricter regulations and monitoring industrial companies' environmental impacts are essential for ensuring compliance and reducing pollution.</a:t>
            </a:r>
            <a:endParaRPr lang="en-US" sz="1500" dirty="0"/>
          </a:p>
        </p:txBody>
      </p:sp>
      <p:pic>
        <p:nvPicPr>
          <p:cNvPr id="5" name="Image 1" descr="preencoded.png"/>
          <p:cNvPicPr>
            <a:picLocks noChangeAspect="1"/>
          </p:cNvPicPr>
          <p:nvPr/>
        </p:nvPicPr>
        <p:blipFill>
          <a:blip r:embed="rId4"/>
          <a:stretch>
            <a:fillRect/>
          </a:stretch>
        </p:blipFill>
        <p:spPr>
          <a:xfrm>
            <a:off x="676870" y="3724751"/>
            <a:ext cx="483513" cy="483513"/>
          </a:xfrm>
          <a:prstGeom prst="rect">
            <a:avLst/>
          </a:prstGeom>
        </p:spPr>
      </p:pic>
      <p:sp>
        <p:nvSpPr>
          <p:cNvPr id="6" name="Text 2"/>
          <p:cNvSpPr/>
          <p:nvPr/>
        </p:nvSpPr>
        <p:spPr>
          <a:xfrm>
            <a:off x="676870" y="4401622"/>
            <a:ext cx="2392799" cy="284321"/>
          </a:xfrm>
          <a:prstGeom prst="rect">
            <a:avLst/>
          </a:prstGeom>
          <a:noFill/>
          <a:ln/>
        </p:spPr>
        <p:txBody>
          <a:bodyPr wrap="none" lIns="0" tIns="0" rIns="0" bIns="0" rtlCol="0" anchor="t"/>
          <a:lstStyle/>
          <a:p>
            <a:pPr marL="0" indent="0" algn="l">
              <a:lnSpc>
                <a:spcPts val="2200"/>
              </a:lnSpc>
              <a:buNone/>
            </a:pPr>
            <a:r>
              <a:rPr lang="en-US" sz="1750" dirty="0">
                <a:solidFill>
                  <a:srgbClr val="CAD6DE"/>
                </a:solidFill>
                <a:latin typeface="Unbounded" pitchFamily="34" charset="0"/>
                <a:ea typeface="Unbounded" pitchFamily="34" charset="-122"/>
                <a:cs typeface="Unbounded" pitchFamily="34" charset="-120"/>
              </a:rPr>
              <a:t>Public Awareness</a:t>
            </a:r>
            <a:endParaRPr lang="en-US" sz="1750" dirty="0"/>
          </a:p>
        </p:txBody>
      </p:sp>
      <p:sp>
        <p:nvSpPr>
          <p:cNvPr id="7" name="Text 3"/>
          <p:cNvSpPr/>
          <p:nvPr/>
        </p:nvSpPr>
        <p:spPr>
          <a:xfrm>
            <a:off x="676870" y="4801910"/>
            <a:ext cx="7790259" cy="618649"/>
          </a:xfrm>
          <a:prstGeom prst="rect">
            <a:avLst/>
          </a:prstGeom>
          <a:noFill/>
          <a:ln/>
        </p:spPr>
        <p:txBody>
          <a:bodyPr wrap="square" lIns="0" tIns="0" rIns="0" bIns="0" rtlCol="0" anchor="t"/>
          <a:lstStyle/>
          <a:p>
            <a:pPr marL="0" indent="0" algn="l">
              <a:lnSpc>
                <a:spcPts val="2400"/>
              </a:lnSpc>
              <a:buNone/>
            </a:pPr>
            <a:r>
              <a:rPr lang="en-US" sz="1500" dirty="0">
                <a:solidFill>
                  <a:srgbClr val="CAD6DE"/>
                </a:solidFill>
                <a:latin typeface="Cabin" pitchFamily="34" charset="0"/>
                <a:ea typeface="Cabin" pitchFamily="34" charset="-122"/>
                <a:cs typeface="Cabin" pitchFamily="34" charset="-120"/>
              </a:rPr>
              <a:t>Raising awareness about air pollution and its impacts can empower individuals to make informed choices and advocate for change.</a:t>
            </a:r>
            <a:endParaRPr lang="en-US" sz="1500" dirty="0"/>
          </a:p>
        </p:txBody>
      </p:sp>
      <p:pic>
        <p:nvPicPr>
          <p:cNvPr id="8" name="Image 2" descr="preencoded.png"/>
          <p:cNvPicPr>
            <a:picLocks noChangeAspect="1"/>
          </p:cNvPicPr>
          <p:nvPr/>
        </p:nvPicPr>
        <p:blipFill>
          <a:blip r:embed="rId5"/>
          <a:stretch>
            <a:fillRect/>
          </a:stretch>
        </p:blipFill>
        <p:spPr>
          <a:xfrm>
            <a:off x="676870" y="6000750"/>
            <a:ext cx="483513" cy="483513"/>
          </a:xfrm>
          <a:prstGeom prst="rect">
            <a:avLst/>
          </a:prstGeom>
        </p:spPr>
      </p:pic>
      <p:sp>
        <p:nvSpPr>
          <p:cNvPr id="9" name="Text 4"/>
          <p:cNvSpPr/>
          <p:nvPr/>
        </p:nvSpPr>
        <p:spPr>
          <a:xfrm>
            <a:off x="676870" y="6677620"/>
            <a:ext cx="2712244" cy="284321"/>
          </a:xfrm>
          <a:prstGeom prst="rect">
            <a:avLst/>
          </a:prstGeom>
          <a:noFill/>
          <a:ln/>
        </p:spPr>
        <p:txBody>
          <a:bodyPr wrap="none" lIns="0" tIns="0" rIns="0" bIns="0" rtlCol="0" anchor="t"/>
          <a:lstStyle/>
          <a:p>
            <a:pPr marL="0" indent="0" algn="l">
              <a:lnSpc>
                <a:spcPts val="2200"/>
              </a:lnSpc>
              <a:buNone/>
            </a:pPr>
            <a:r>
              <a:rPr lang="en-US" sz="1750" dirty="0">
                <a:solidFill>
                  <a:srgbClr val="CAD6DE"/>
                </a:solidFill>
                <a:latin typeface="Unbounded" pitchFamily="34" charset="0"/>
                <a:ea typeface="Unbounded" pitchFamily="34" charset="-122"/>
                <a:cs typeface="Unbounded" pitchFamily="34" charset="-120"/>
              </a:rPr>
              <a:t>Stricter Regulations</a:t>
            </a:r>
            <a:endParaRPr lang="en-US" sz="1750" dirty="0"/>
          </a:p>
        </p:txBody>
      </p:sp>
      <p:sp>
        <p:nvSpPr>
          <p:cNvPr id="10" name="Text 5"/>
          <p:cNvSpPr/>
          <p:nvPr/>
        </p:nvSpPr>
        <p:spPr>
          <a:xfrm>
            <a:off x="676870" y="7077908"/>
            <a:ext cx="7790259" cy="618649"/>
          </a:xfrm>
          <a:prstGeom prst="rect">
            <a:avLst/>
          </a:prstGeom>
          <a:noFill/>
          <a:ln/>
        </p:spPr>
        <p:txBody>
          <a:bodyPr wrap="square" lIns="0" tIns="0" rIns="0" bIns="0" rtlCol="0" anchor="t"/>
          <a:lstStyle/>
          <a:p>
            <a:pPr marL="0" indent="0" algn="l">
              <a:lnSpc>
                <a:spcPts val="2400"/>
              </a:lnSpc>
              <a:buNone/>
            </a:pPr>
            <a:r>
              <a:rPr lang="en-US" sz="1500" dirty="0">
                <a:solidFill>
                  <a:srgbClr val="CAD6DE"/>
                </a:solidFill>
                <a:latin typeface="Cabin" pitchFamily="34" charset="0"/>
                <a:ea typeface="Cabin" pitchFamily="34" charset="-122"/>
                <a:cs typeface="Cabin" pitchFamily="34" charset="-120"/>
              </a:rPr>
              <a:t>Implementing stricter regulations and monitoring industrial emissions can ensure compliance and reduce pollution levels.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183963"/>
            <a:ext cx="5809059" cy="726043"/>
          </a:xfrm>
          <a:prstGeom prst="rect">
            <a:avLst/>
          </a:prstGeom>
          <a:noFill/>
          <a:ln/>
        </p:spPr>
        <p:txBody>
          <a:bodyPr wrap="none" lIns="0" tIns="0" rIns="0" bIns="0" rtlCol="0" anchor="t"/>
          <a:lstStyle/>
          <a:p>
            <a:pPr marL="0" indent="0">
              <a:lnSpc>
                <a:spcPts val="5700"/>
              </a:lnSpc>
              <a:buNone/>
            </a:pPr>
            <a:r>
              <a:rPr lang="en-US" sz="4550" dirty="0">
                <a:solidFill>
                  <a:srgbClr val="FFFFFF"/>
                </a:solidFill>
                <a:latin typeface="Unbounded" pitchFamily="34" charset="0"/>
                <a:ea typeface="Unbounded" pitchFamily="34" charset="-122"/>
                <a:cs typeface="Unbounded" pitchFamily="34" charset="-120"/>
              </a:rPr>
              <a:t>Conclusion</a:t>
            </a:r>
            <a:endParaRPr lang="en-US" sz="4550" dirty="0"/>
          </a:p>
        </p:txBody>
      </p:sp>
      <p:sp>
        <p:nvSpPr>
          <p:cNvPr id="4" name="Text 1"/>
          <p:cNvSpPr/>
          <p:nvPr/>
        </p:nvSpPr>
        <p:spPr>
          <a:xfrm>
            <a:off x="864037" y="3280291"/>
            <a:ext cx="7415927" cy="2765346"/>
          </a:xfrm>
          <a:prstGeom prst="rect">
            <a:avLst/>
          </a:prstGeom>
          <a:noFill/>
          <a:ln/>
        </p:spPr>
        <p:txBody>
          <a:bodyPr wrap="square" lIns="0" tIns="0" rIns="0" bIns="0" rtlCol="0" anchor="t"/>
          <a:lstStyle/>
          <a:p>
            <a:pPr marL="0" indent="0">
              <a:lnSpc>
                <a:spcPts val="3100"/>
              </a:lnSpc>
              <a:buNone/>
            </a:pPr>
            <a:r>
              <a:rPr lang="en-US" sz="1900" dirty="0">
                <a:solidFill>
                  <a:srgbClr val="CAD6DE"/>
                </a:solidFill>
                <a:latin typeface="Cabin" pitchFamily="34" charset="0"/>
                <a:ea typeface="Cabin" pitchFamily="34" charset="-122"/>
                <a:cs typeface="Cabin" pitchFamily="34" charset="-120"/>
              </a:rPr>
              <a:t>Air pollution in Dilovası is a serious environmental problem caused by industrial activities in the region. However, with the development of innovative solutions and the implementation of proper policies, both the environment can be protected and the quality of life for the local population can be improved. Measures such as transitioning to green energy, transforming transportation systems, and raising public awareness can contribute significantly to solving this critical issue.</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1078</TotalTime>
  <Words>655</Words>
  <Application>Microsoft Office PowerPoint</Application>
  <PresentationFormat>Özel</PresentationFormat>
  <Paragraphs>52</Paragraphs>
  <Slides>7</Slides>
  <Notes>7</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7</vt:i4>
      </vt:variant>
    </vt:vector>
  </HeadingPairs>
  <TitlesOfParts>
    <vt:vector size="11" baseType="lpstr">
      <vt:lpstr>Cabin</vt:lpstr>
      <vt:lpstr>Unbounded</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KEREM AYYILMAZ</cp:lastModifiedBy>
  <cp:revision>9</cp:revision>
  <dcterms:created xsi:type="dcterms:W3CDTF">2024-10-05T11:48:24Z</dcterms:created>
  <dcterms:modified xsi:type="dcterms:W3CDTF">2024-10-06T08:07:15Z</dcterms:modified>
</cp:coreProperties>
</file>